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2B60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94660"/>
  </p:normalViewPr>
  <p:slideViewPr>
    <p:cSldViewPr>
      <p:cViewPr varScale="1">
        <p:scale>
          <a:sx n="97" d="100"/>
          <a:sy n="97" d="100"/>
        </p:scale>
        <p:origin x="1650" y="30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836B5-2C5B-4C25-82F0-1B1E89C6D26D}" type="datetimeFigureOut">
              <a:rPr lang="en-GB" smtClean="0"/>
              <a:t>29/01/2026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2883105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836B5-2C5B-4C25-82F0-1B1E89C6D26D}" type="datetimeFigureOut">
              <a:rPr lang="en-GB" smtClean="0"/>
              <a:t>29/01/2026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29058663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836B5-2C5B-4C25-82F0-1B1E89C6D26D}" type="datetimeFigureOut">
              <a:rPr lang="en-GB" smtClean="0"/>
              <a:t>29/01/2026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34606464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836B5-2C5B-4C25-82F0-1B1E89C6D26D}" type="datetimeFigureOut">
              <a:rPr lang="en-GB" smtClean="0"/>
              <a:t>29/01/2026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26595338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836B5-2C5B-4C25-82F0-1B1E89C6D26D}" type="datetimeFigureOut">
              <a:rPr lang="en-GB" smtClean="0"/>
              <a:t>29/01/2026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1960468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836B5-2C5B-4C25-82F0-1B1E89C6D26D}" type="datetimeFigureOut">
              <a:rPr lang="en-GB" smtClean="0"/>
              <a:t>29/01/2026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2755943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836B5-2C5B-4C25-82F0-1B1E89C6D26D}" type="datetimeFigureOut">
              <a:rPr lang="en-GB" smtClean="0"/>
              <a:t>29/01/2026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1850434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836B5-2C5B-4C25-82F0-1B1E89C6D26D}" type="datetimeFigureOut">
              <a:rPr lang="en-GB" smtClean="0"/>
              <a:t>29/01/2026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2452105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836B5-2C5B-4C25-82F0-1B1E89C6D26D}" type="datetimeFigureOut">
              <a:rPr lang="en-GB" smtClean="0"/>
              <a:t>29/01/2026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32748161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836B5-2C5B-4C25-82F0-1B1E89C6D26D}" type="datetimeFigureOut">
              <a:rPr lang="en-GB" smtClean="0"/>
              <a:t>29/01/2026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28969627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836B5-2C5B-4C25-82F0-1B1E89C6D26D}" type="datetimeFigureOut">
              <a:rPr lang="en-GB" smtClean="0"/>
              <a:t>29/01/2026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36389579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836B5-2C5B-4C25-82F0-1B1E89C6D26D}" type="datetimeFigureOut">
              <a:rPr lang="en-GB" smtClean="0"/>
              <a:t>29/01/2026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8EA2BA-BC2A-4891-9798-2A8AF625533F}" type="slidenum">
              <a:rPr lang="en-GB" smtClean="0"/>
              <a:t>‹#›</a:t>
            </a:fld>
            <a:endParaRPr lang="en-GB"/>
          </a:p>
        </p:txBody>
      </p:sp>
    </p:spTree>
    <p:extLst>
      <p:ext uri="{BB962C8B-B14F-4D97-AF65-F5344CB8AC3E}">
        <p14:creationId xmlns:p14="http://schemas.microsoft.com/office/powerpoint/2010/main" val="3440714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Straight Connector 29"/>
          <p:cNvCxnSpPr>
            <a:cxnSpLocks/>
          </p:cNvCxnSpPr>
          <p:nvPr/>
        </p:nvCxnSpPr>
        <p:spPr>
          <a:xfrm>
            <a:off x="2474663" y="4355218"/>
            <a:ext cx="0" cy="288032"/>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a:cxnSpLocks/>
          </p:cNvCxnSpPr>
          <p:nvPr/>
        </p:nvCxnSpPr>
        <p:spPr>
          <a:xfrm>
            <a:off x="2474663" y="2447402"/>
            <a:ext cx="0" cy="292158"/>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2" name="Straight Connector 21"/>
          <p:cNvCxnSpPr>
            <a:cxnSpLocks/>
          </p:cNvCxnSpPr>
          <p:nvPr/>
        </p:nvCxnSpPr>
        <p:spPr>
          <a:xfrm>
            <a:off x="5477551" y="2391292"/>
            <a:ext cx="0" cy="392252"/>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 name="Straight Connector 2"/>
          <p:cNvCxnSpPr/>
          <p:nvPr/>
        </p:nvCxnSpPr>
        <p:spPr>
          <a:xfrm>
            <a:off x="6483015" y="2212725"/>
            <a:ext cx="105861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p:cNvCxnSpPr>
            <a:cxnSpLocks/>
          </p:cNvCxnSpPr>
          <p:nvPr/>
        </p:nvCxnSpPr>
        <p:spPr>
          <a:xfrm>
            <a:off x="1460117" y="4664981"/>
            <a:ext cx="6462359" cy="7647"/>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5" name="Rounded Rectangle 4"/>
          <p:cNvSpPr/>
          <p:nvPr/>
        </p:nvSpPr>
        <p:spPr>
          <a:xfrm>
            <a:off x="652088" y="1508212"/>
            <a:ext cx="7839824" cy="933127"/>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Trust Board</a:t>
            </a:r>
          </a:p>
          <a:p>
            <a:pPr algn="ctr"/>
            <a:r>
              <a:rPr lang="en-GB" sz="1100" dirty="0">
                <a:solidFill>
                  <a:schemeClr val="tx1"/>
                </a:solidFill>
              </a:rPr>
              <a:t>Chair - Helen Coulson</a:t>
            </a:r>
          </a:p>
          <a:p>
            <a:pPr algn="ctr"/>
            <a:r>
              <a:rPr lang="en-GB" sz="1100" dirty="0">
                <a:solidFill>
                  <a:schemeClr val="tx1"/>
                </a:solidFill>
              </a:rPr>
              <a:t> Ensure clarity of vision, ethos and strategic direction of the trust. Hold the CEO to account for the educational performance of the schools and their staff. Oversee financial performance of the trust and ensure that money is well spent.</a:t>
            </a:r>
          </a:p>
        </p:txBody>
      </p:sp>
      <p:sp>
        <p:nvSpPr>
          <p:cNvPr id="6" name="Rounded Rectangle 5"/>
          <p:cNvSpPr/>
          <p:nvPr/>
        </p:nvSpPr>
        <p:spPr>
          <a:xfrm>
            <a:off x="8192986" y="2963113"/>
            <a:ext cx="799514" cy="759786"/>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Head Teacher Board</a:t>
            </a:r>
          </a:p>
        </p:txBody>
      </p:sp>
      <p:sp>
        <p:nvSpPr>
          <p:cNvPr id="7" name="Rounded Rectangle 6"/>
          <p:cNvSpPr/>
          <p:nvPr/>
        </p:nvSpPr>
        <p:spPr>
          <a:xfrm>
            <a:off x="1049747" y="2727639"/>
            <a:ext cx="2861193" cy="1627579"/>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Trust Education and Wellbeing Committee</a:t>
            </a:r>
          </a:p>
          <a:p>
            <a:pPr algn="ctr"/>
            <a:r>
              <a:rPr lang="en-GB" sz="1100" dirty="0">
                <a:solidFill>
                  <a:schemeClr val="tx1"/>
                </a:solidFill>
              </a:rPr>
              <a:t>Monitor educational performance against school improvement plans and targets by reviewing and challenging CEO and executive leaders’ updates and data analysis.</a:t>
            </a:r>
          </a:p>
          <a:p>
            <a:pPr algn="ctr"/>
            <a:r>
              <a:rPr lang="en-GB" dirty="0">
                <a:solidFill>
                  <a:schemeClr val="tx1"/>
                </a:solidFill>
              </a:rPr>
              <a:t> </a:t>
            </a:r>
          </a:p>
        </p:txBody>
      </p:sp>
      <p:sp>
        <p:nvSpPr>
          <p:cNvPr id="9" name="Rounded Rectangle 8"/>
          <p:cNvSpPr/>
          <p:nvPr/>
        </p:nvSpPr>
        <p:spPr>
          <a:xfrm>
            <a:off x="4046954" y="2744444"/>
            <a:ext cx="2861193" cy="1578326"/>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Trust Finance, Audit and Risk Committee</a:t>
            </a:r>
          </a:p>
          <a:p>
            <a:pPr algn="ctr"/>
            <a:r>
              <a:rPr lang="en-GB" sz="1100" dirty="0">
                <a:solidFill>
                  <a:schemeClr val="tx1"/>
                </a:solidFill>
              </a:rPr>
              <a:t>Review and advise the board on all aspects finance, audit and risk management. Comply with the Articles of Association, Academy Trust Handbook, Academy Trust Governance Guide and the Funding Agreement.</a:t>
            </a:r>
          </a:p>
        </p:txBody>
      </p:sp>
      <p:sp>
        <p:nvSpPr>
          <p:cNvPr id="10" name="Rounded Rectangle 9"/>
          <p:cNvSpPr/>
          <p:nvPr/>
        </p:nvSpPr>
        <p:spPr>
          <a:xfrm>
            <a:off x="614576" y="342838"/>
            <a:ext cx="7839824" cy="929587"/>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Members</a:t>
            </a:r>
          </a:p>
          <a:p>
            <a:pPr algn="ctr"/>
            <a:r>
              <a:rPr lang="en-GB" sz="1100" dirty="0">
                <a:solidFill>
                  <a:schemeClr val="tx1"/>
                </a:solidFill>
              </a:rPr>
              <a:t>Define the object, purpose and ethos of the trust.  Appoint/remove trustees. Hold the trust Board to account for effective governance. Ensure charitable objects are met, including preserving and developing the religious character of church schools within the trust.</a:t>
            </a:r>
          </a:p>
        </p:txBody>
      </p:sp>
      <p:sp>
        <p:nvSpPr>
          <p:cNvPr id="11" name="Rounded Rectangle 10"/>
          <p:cNvSpPr/>
          <p:nvPr/>
        </p:nvSpPr>
        <p:spPr>
          <a:xfrm>
            <a:off x="6987479" y="2782321"/>
            <a:ext cx="1134100" cy="551549"/>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Mike Boddington, CEO</a:t>
            </a:r>
          </a:p>
        </p:txBody>
      </p:sp>
      <p:sp>
        <p:nvSpPr>
          <p:cNvPr id="13" name="Rounded Rectangle 12"/>
          <p:cNvSpPr/>
          <p:nvPr/>
        </p:nvSpPr>
        <p:spPr>
          <a:xfrm>
            <a:off x="3492598" y="4979322"/>
            <a:ext cx="1245627" cy="672292"/>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St Andrew’s</a:t>
            </a:r>
          </a:p>
          <a:p>
            <a:pPr algn="ctr"/>
            <a:r>
              <a:rPr lang="en-GB" sz="1100" dirty="0">
                <a:solidFill>
                  <a:schemeClr val="tx1"/>
                </a:solidFill>
              </a:rPr>
              <a:t>Local Governing Body</a:t>
            </a:r>
          </a:p>
        </p:txBody>
      </p:sp>
      <p:sp>
        <p:nvSpPr>
          <p:cNvPr id="14" name="Rounded Rectangle 13"/>
          <p:cNvSpPr/>
          <p:nvPr/>
        </p:nvSpPr>
        <p:spPr>
          <a:xfrm>
            <a:off x="4829064" y="4994928"/>
            <a:ext cx="1159173" cy="659236"/>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St Martin’s</a:t>
            </a:r>
          </a:p>
          <a:p>
            <a:pPr algn="ctr"/>
            <a:r>
              <a:rPr lang="en-GB" sz="1100" dirty="0">
                <a:solidFill>
                  <a:schemeClr val="tx1"/>
                </a:solidFill>
              </a:rPr>
              <a:t>Local Governing Body</a:t>
            </a:r>
          </a:p>
        </p:txBody>
      </p:sp>
      <p:sp>
        <p:nvSpPr>
          <p:cNvPr id="15" name="Rounded Rectangle 14"/>
          <p:cNvSpPr/>
          <p:nvPr/>
        </p:nvSpPr>
        <p:spPr>
          <a:xfrm>
            <a:off x="6079076" y="4985850"/>
            <a:ext cx="1186735" cy="659235"/>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The Priory</a:t>
            </a:r>
          </a:p>
          <a:p>
            <a:pPr algn="ctr"/>
            <a:r>
              <a:rPr lang="en-GB" sz="1100" dirty="0">
                <a:solidFill>
                  <a:schemeClr val="tx1"/>
                </a:solidFill>
              </a:rPr>
              <a:t>Local Governing Body</a:t>
            </a:r>
          </a:p>
        </p:txBody>
      </p:sp>
      <p:cxnSp>
        <p:nvCxnSpPr>
          <p:cNvPr id="16" name="Straight Connector 15"/>
          <p:cNvCxnSpPr>
            <a:cxnSpLocks/>
            <a:endCxn id="11" idx="0"/>
          </p:cNvCxnSpPr>
          <p:nvPr/>
        </p:nvCxnSpPr>
        <p:spPr>
          <a:xfrm>
            <a:off x="7541631" y="2441339"/>
            <a:ext cx="12898" cy="340982"/>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p:cNvCxnSpPr>
            <a:cxnSpLocks/>
            <a:stCxn id="10" idx="2"/>
          </p:cNvCxnSpPr>
          <p:nvPr/>
        </p:nvCxnSpPr>
        <p:spPr>
          <a:xfrm>
            <a:off x="4534488" y="1272425"/>
            <a:ext cx="0" cy="235787"/>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54" name="Straight Connector 53"/>
          <p:cNvCxnSpPr>
            <a:cxnSpLocks/>
          </p:cNvCxnSpPr>
          <p:nvPr/>
        </p:nvCxnSpPr>
        <p:spPr>
          <a:xfrm>
            <a:off x="5526791" y="4318015"/>
            <a:ext cx="0" cy="34696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61" name="Straight Connector 60"/>
          <p:cNvCxnSpPr>
            <a:cxnSpLocks/>
          </p:cNvCxnSpPr>
          <p:nvPr/>
        </p:nvCxnSpPr>
        <p:spPr>
          <a:xfrm>
            <a:off x="7554529" y="3309051"/>
            <a:ext cx="0" cy="193254"/>
          </a:xfrm>
          <a:prstGeom prst="line">
            <a:avLst/>
          </a:prstGeom>
        </p:spPr>
        <p:style>
          <a:lnRef idx="1">
            <a:schemeClr val="accent1"/>
          </a:lnRef>
          <a:fillRef idx="0">
            <a:schemeClr val="accent1"/>
          </a:fillRef>
          <a:effectRef idx="0">
            <a:schemeClr val="accent1"/>
          </a:effectRef>
          <a:fontRef idx="minor">
            <a:schemeClr val="tx1"/>
          </a:fontRef>
        </p:style>
      </p:cxnSp>
      <p:sp>
        <p:nvSpPr>
          <p:cNvPr id="73" name="Rounded Rectangle 72"/>
          <p:cNvSpPr/>
          <p:nvPr/>
        </p:nvSpPr>
        <p:spPr>
          <a:xfrm>
            <a:off x="7055232" y="3502305"/>
            <a:ext cx="1056482" cy="441188"/>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Zoe Lever</a:t>
            </a:r>
          </a:p>
          <a:p>
            <a:pPr algn="ctr"/>
            <a:r>
              <a:rPr lang="en-GB" sz="1100" dirty="0">
                <a:solidFill>
                  <a:schemeClr val="tx1"/>
                </a:solidFill>
              </a:rPr>
              <a:t>CFO</a:t>
            </a:r>
          </a:p>
        </p:txBody>
      </p:sp>
      <p:sp>
        <p:nvSpPr>
          <p:cNvPr id="21" name="Rounded Rectangle 12">
            <a:extLst>
              <a:ext uri="{FF2B5EF4-FFF2-40B4-BE49-F238E27FC236}">
                <a16:creationId xmlns:a16="http://schemas.microsoft.com/office/drawing/2014/main" id="{90ADA384-521F-CBF3-442F-E908AFB45E8D}"/>
              </a:ext>
            </a:extLst>
          </p:cNvPr>
          <p:cNvSpPr/>
          <p:nvPr/>
        </p:nvSpPr>
        <p:spPr>
          <a:xfrm>
            <a:off x="836330" y="4978427"/>
            <a:ext cx="1247575" cy="694388"/>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i="1" dirty="0">
                <a:solidFill>
                  <a:schemeClr val="tx1"/>
                </a:solidFill>
              </a:rPr>
              <a:t>St Nicola’s Local Governing Body </a:t>
            </a:r>
          </a:p>
        </p:txBody>
      </p:sp>
      <p:cxnSp>
        <p:nvCxnSpPr>
          <p:cNvPr id="25" name="Straight Connector 24">
            <a:extLst>
              <a:ext uri="{FF2B5EF4-FFF2-40B4-BE49-F238E27FC236}">
                <a16:creationId xmlns:a16="http://schemas.microsoft.com/office/drawing/2014/main" id="{1B3996AE-E49E-ED13-5E5A-EE63E0042A9D}"/>
              </a:ext>
            </a:extLst>
          </p:cNvPr>
          <p:cNvCxnSpPr>
            <a:cxnSpLocks/>
          </p:cNvCxnSpPr>
          <p:nvPr/>
        </p:nvCxnSpPr>
        <p:spPr>
          <a:xfrm>
            <a:off x="1450206" y="4664981"/>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F093E831-0E5F-C902-7CEE-49D255A1AEFD}"/>
              </a:ext>
            </a:extLst>
          </p:cNvPr>
          <p:cNvCxnSpPr>
            <a:cxnSpLocks/>
          </p:cNvCxnSpPr>
          <p:nvPr/>
        </p:nvCxnSpPr>
        <p:spPr>
          <a:xfrm>
            <a:off x="3995936" y="2413655"/>
            <a:ext cx="0" cy="225132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64" name="Rounded Rectangle 9">
            <a:extLst>
              <a:ext uri="{FF2B5EF4-FFF2-40B4-BE49-F238E27FC236}">
                <a16:creationId xmlns:a16="http://schemas.microsoft.com/office/drawing/2014/main" id="{5EDEC30C-6DE8-1B1C-E35F-810158F87433}"/>
              </a:ext>
            </a:extLst>
          </p:cNvPr>
          <p:cNvSpPr/>
          <p:nvPr/>
        </p:nvSpPr>
        <p:spPr>
          <a:xfrm>
            <a:off x="1201181" y="5824604"/>
            <a:ext cx="7074087" cy="700077"/>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Local Governing Bodies</a:t>
            </a:r>
          </a:p>
          <a:p>
            <a:pPr algn="ctr"/>
            <a:r>
              <a:rPr lang="en-GB" sz="1100" dirty="0">
                <a:solidFill>
                  <a:schemeClr val="tx1"/>
                </a:solidFill>
              </a:rPr>
              <a:t>Act as an ambassadors for the trust. Support leaders to implement the trust’s vision and values. Ensure robust safeguarding. Work alongside the executive leaders to hold the school to account for quality of education and learning and the health and safety and wellbeing of pupils and staff. Engage with stakeholders. </a:t>
            </a:r>
          </a:p>
        </p:txBody>
      </p:sp>
      <p:sp>
        <p:nvSpPr>
          <p:cNvPr id="23" name="Rounded Rectangle 13">
            <a:extLst>
              <a:ext uri="{FF2B5EF4-FFF2-40B4-BE49-F238E27FC236}">
                <a16:creationId xmlns:a16="http://schemas.microsoft.com/office/drawing/2014/main" id="{1284B853-A2B6-6E6C-0804-00C534404B3B}"/>
              </a:ext>
            </a:extLst>
          </p:cNvPr>
          <p:cNvSpPr/>
          <p:nvPr/>
        </p:nvSpPr>
        <p:spPr>
          <a:xfrm>
            <a:off x="7342890" y="4978427"/>
            <a:ext cx="1159173" cy="659236"/>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i="1" dirty="0">
                <a:solidFill>
                  <a:schemeClr val="tx1"/>
                </a:solidFill>
              </a:rPr>
              <a:t>St Jude’s Local Governing Body</a:t>
            </a:r>
          </a:p>
        </p:txBody>
      </p:sp>
      <p:sp>
        <p:nvSpPr>
          <p:cNvPr id="24" name="Rounded Rectangle 12">
            <a:extLst>
              <a:ext uri="{FF2B5EF4-FFF2-40B4-BE49-F238E27FC236}">
                <a16:creationId xmlns:a16="http://schemas.microsoft.com/office/drawing/2014/main" id="{9E0392E8-ED88-7DFC-2DEC-34A99F63E0B0}"/>
              </a:ext>
            </a:extLst>
          </p:cNvPr>
          <p:cNvSpPr/>
          <p:nvPr/>
        </p:nvSpPr>
        <p:spPr>
          <a:xfrm>
            <a:off x="2164464" y="4986883"/>
            <a:ext cx="1247575" cy="694388"/>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Esher High School Local Governing Body</a:t>
            </a:r>
          </a:p>
        </p:txBody>
      </p:sp>
      <p:cxnSp>
        <p:nvCxnSpPr>
          <p:cNvPr id="29" name="Straight Connector 28">
            <a:extLst>
              <a:ext uri="{FF2B5EF4-FFF2-40B4-BE49-F238E27FC236}">
                <a16:creationId xmlns:a16="http://schemas.microsoft.com/office/drawing/2014/main" id="{EE549F9A-27F9-8D21-53EF-76FE3D3EDFF0}"/>
              </a:ext>
            </a:extLst>
          </p:cNvPr>
          <p:cNvCxnSpPr>
            <a:cxnSpLocks/>
          </p:cNvCxnSpPr>
          <p:nvPr/>
        </p:nvCxnSpPr>
        <p:spPr>
          <a:xfrm>
            <a:off x="2788251" y="4683037"/>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B9B22508-BD91-DB2B-414E-9A6512E2C76C}"/>
              </a:ext>
            </a:extLst>
          </p:cNvPr>
          <p:cNvCxnSpPr>
            <a:cxnSpLocks/>
          </p:cNvCxnSpPr>
          <p:nvPr/>
        </p:nvCxnSpPr>
        <p:spPr>
          <a:xfrm>
            <a:off x="7922476" y="4681482"/>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F61DE1B-F619-6BE4-5436-6D4740C01F3A}"/>
              </a:ext>
            </a:extLst>
          </p:cNvPr>
          <p:cNvCxnSpPr>
            <a:cxnSpLocks/>
          </p:cNvCxnSpPr>
          <p:nvPr/>
        </p:nvCxnSpPr>
        <p:spPr>
          <a:xfrm>
            <a:off x="4115411" y="4664981"/>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D22D0B6F-8DDB-9BBA-09DB-E49C0A1AD8DD}"/>
              </a:ext>
            </a:extLst>
          </p:cNvPr>
          <p:cNvCxnSpPr>
            <a:cxnSpLocks/>
          </p:cNvCxnSpPr>
          <p:nvPr/>
        </p:nvCxnSpPr>
        <p:spPr>
          <a:xfrm>
            <a:off x="5392741" y="4681482"/>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3A9216E-0611-9CCE-E817-38312335F875}"/>
              </a:ext>
            </a:extLst>
          </p:cNvPr>
          <p:cNvCxnSpPr>
            <a:cxnSpLocks/>
          </p:cNvCxnSpPr>
          <p:nvPr/>
        </p:nvCxnSpPr>
        <p:spPr>
          <a:xfrm>
            <a:off x="6672443" y="4672628"/>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1" name="Rounded Rectangle 5">
            <a:extLst>
              <a:ext uri="{FF2B5EF4-FFF2-40B4-BE49-F238E27FC236}">
                <a16:creationId xmlns:a16="http://schemas.microsoft.com/office/drawing/2014/main" id="{C8C0077D-F97F-6211-C92F-2A0133DBE4DA}"/>
              </a:ext>
            </a:extLst>
          </p:cNvPr>
          <p:cNvSpPr/>
          <p:nvPr/>
        </p:nvSpPr>
        <p:spPr>
          <a:xfrm>
            <a:off x="178826" y="2963113"/>
            <a:ext cx="799514" cy="759786"/>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Chairs Group</a:t>
            </a:r>
          </a:p>
        </p:txBody>
      </p:sp>
    </p:spTree>
    <p:extLst>
      <p:ext uri="{BB962C8B-B14F-4D97-AF65-F5344CB8AC3E}">
        <p14:creationId xmlns:p14="http://schemas.microsoft.com/office/powerpoint/2010/main" val="3049978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442438-A5BB-EBBC-89D6-644CB762F8AB}"/>
            </a:ext>
          </a:extLst>
        </p:cNvPr>
        <p:cNvGrpSpPr/>
        <p:nvPr/>
      </p:nvGrpSpPr>
      <p:grpSpPr>
        <a:xfrm>
          <a:off x="0" y="0"/>
          <a:ext cx="0" cy="0"/>
          <a:chOff x="0" y="0"/>
          <a:chExt cx="0" cy="0"/>
        </a:xfrm>
      </p:grpSpPr>
      <p:cxnSp>
        <p:nvCxnSpPr>
          <p:cNvPr id="30" name="Straight Connector 29">
            <a:extLst>
              <a:ext uri="{FF2B5EF4-FFF2-40B4-BE49-F238E27FC236}">
                <a16:creationId xmlns:a16="http://schemas.microsoft.com/office/drawing/2014/main" id="{1C93412C-38CC-9205-EA5D-44C1AD237C8E}"/>
              </a:ext>
            </a:extLst>
          </p:cNvPr>
          <p:cNvCxnSpPr>
            <a:cxnSpLocks/>
          </p:cNvCxnSpPr>
          <p:nvPr/>
        </p:nvCxnSpPr>
        <p:spPr>
          <a:xfrm>
            <a:off x="2474663" y="4376949"/>
            <a:ext cx="0" cy="288032"/>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FB25C44F-7190-0B36-ED4A-EBA7AD95292F}"/>
              </a:ext>
            </a:extLst>
          </p:cNvPr>
          <p:cNvCxnSpPr>
            <a:cxnSpLocks/>
          </p:cNvCxnSpPr>
          <p:nvPr/>
        </p:nvCxnSpPr>
        <p:spPr>
          <a:xfrm>
            <a:off x="2474663" y="2447402"/>
            <a:ext cx="0" cy="292158"/>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AF3A70C-A6DC-687C-6955-0FA3C7EDE17E}"/>
              </a:ext>
            </a:extLst>
          </p:cNvPr>
          <p:cNvCxnSpPr>
            <a:cxnSpLocks/>
          </p:cNvCxnSpPr>
          <p:nvPr/>
        </p:nvCxnSpPr>
        <p:spPr>
          <a:xfrm>
            <a:off x="5477551" y="2391292"/>
            <a:ext cx="0" cy="392252"/>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31B97C91-7240-B022-087E-E0947D527C9E}"/>
              </a:ext>
            </a:extLst>
          </p:cNvPr>
          <p:cNvCxnSpPr/>
          <p:nvPr/>
        </p:nvCxnSpPr>
        <p:spPr>
          <a:xfrm>
            <a:off x="6483015" y="2212725"/>
            <a:ext cx="105861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3437CC62-4A5C-D87F-2AAB-37AB1EB3399A}"/>
              </a:ext>
            </a:extLst>
          </p:cNvPr>
          <p:cNvCxnSpPr>
            <a:cxnSpLocks/>
          </p:cNvCxnSpPr>
          <p:nvPr/>
        </p:nvCxnSpPr>
        <p:spPr>
          <a:xfrm>
            <a:off x="1334455" y="4662063"/>
            <a:ext cx="6588021" cy="10565"/>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5" name="Rounded Rectangle 4">
            <a:extLst>
              <a:ext uri="{FF2B5EF4-FFF2-40B4-BE49-F238E27FC236}">
                <a16:creationId xmlns:a16="http://schemas.microsoft.com/office/drawing/2014/main" id="{61E23418-5258-D60F-F017-963A2EC72959}"/>
              </a:ext>
            </a:extLst>
          </p:cNvPr>
          <p:cNvSpPr/>
          <p:nvPr/>
        </p:nvSpPr>
        <p:spPr>
          <a:xfrm>
            <a:off x="652088" y="1508212"/>
            <a:ext cx="7839824" cy="933127"/>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Trust Board</a:t>
            </a:r>
          </a:p>
          <a:p>
            <a:pPr algn="ctr"/>
            <a:r>
              <a:rPr lang="en-GB" sz="1200" b="1" dirty="0">
                <a:solidFill>
                  <a:schemeClr val="tx1"/>
                </a:solidFill>
              </a:rPr>
              <a:t>Helen Coulson (Chair), Rev Dr David Neaum (Vice-Chair), Hugh Betterton, John Kelly, Andy Myers, Mike Boddington</a:t>
            </a:r>
          </a:p>
          <a:p>
            <a:pPr algn="ctr"/>
            <a:r>
              <a:rPr lang="en-GB" sz="1200" dirty="0">
                <a:solidFill>
                  <a:schemeClr val="tx1"/>
                </a:solidFill>
              </a:rPr>
              <a:t>Appointed by the members</a:t>
            </a:r>
          </a:p>
        </p:txBody>
      </p:sp>
      <p:sp>
        <p:nvSpPr>
          <p:cNvPr id="6" name="Rounded Rectangle 5">
            <a:extLst>
              <a:ext uri="{FF2B5EF4-FFF2-40B4-BE49-F238E27FC236}">
                <a16:creationId xmlns:a16="http://schemas.microsoft.com/office/drawing/2014/main" id="{16C692F8-BA5C-9CE4-6DCF-52CE16FBA4C5}"/>
              </a:ext>
            </a:extLst>
          </p:cNvPr>
          <p:cNvSpPr/>
          <p:nvPr/>
        </p:nvSpPr>
        <p:spPr>
          <a:xfrm>
            <a:off x="8192986" y="2963113"/>
            <a:ext cx="799514" cy="759786"/>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Head Teacher Board</a:t>
            </a:r>
          </a:p>
        </p:txBody>
      </p:sp>
      <p:sp>
        <p:nvSpPr>
          <p:cNvPr id="7" name="Rounded Rectangle 6">
            <a:extLst>
              <a:ext uri="{FF2B5EF4-FFF2-40B4-BE49-F238E27FC236}">
                <a16:creationId xmlns:a16="http://schemas.microsoft.com/office/drawing/2014/main" id="{5284F8E0-A109-0C9F-9323-B71AD76DB002}"/>
              </a:ext>
            </a:extLst>
          </p:cNvPr>
          <p:cNvSpPr/>
          <p:nvPr/>
        </p:nvSpPr>
        <p:spPr>
          <a:xfrm>
            <a:off x="1049747" y="2727639"/>
            <a:ext cx="2861193" cy="1627579"/>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Trust Education and Wellbeing Committee</a:t>
            </a:r>
          </a:p>
          <a:p>
            <a:pPr algn="ctr"/>
            <a:endParaRPr lang="en-GB" dirty="0">
              <a:solidFill>
                <a:schemeClr val="tx1"/>
              </a:solidFill>
            </a:endParaRPr>
          </a:p>
          <a:p>
            <a:pPr algn="ctr"/>
            <a:r>
              <a:rPr lang="en-GB" sz="1200" dirty="0">
                <a:solidFill>
                  <a:schemeClr val="tx1"/>
                </a:solidFill>
              </a:rPr>
              <a:t>Hugh Betterton (Chair)</a:t>
            </a:r>
            <a:endParaRPr lang="en-GB" dirty="0">
              <a:solidFill>
                <a:schemeClr val="tx1"/>
              </a:solidFill>
            </a:endParaRPr>
          </a:p>
        </p:txBody>
      </p:sp>
      <p:sp>
        <p:nvSpPr>
          <p:cNvPr id="9" name="Rounded Rectangle 8">
            <a:extLst>
              <a:ext uri="{FF2B5EF4-FFF2-40B4-BE49-F238E27FC236}">
                <a16:creationId xmlns:a16="http://schemas.microsoft.com/office/drawing/2014/main" id="{52042207-54AA-C233-9C08-4BFD03DF250C}"/>
              </a:ext>
            </a:extLst>
          </p:cNvPr>
          <p:cNvSpPr/>
          <p:nvPr/>
        </p:nvSpPr>
        <p:spPr>
          <a:xfrm>
            <a:off x="4046954" y="2744444"/>
            <a:ext cx="2861193" cy="1578326"/>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Trust Finance, Audit and Risk Committee</a:t>
            </a:r>
          </a:p>
          <a:p>
            <a:pPr algn="ctr"/>
            <a:endParaRPr lang="en-GB" sz="1400" b="1" dirty="0">
              <a:solidFill>
                <a:schemeClr val="tx1"/>
              </a:solidFill>
            </a:endParaRPr>
          </a:p>
          <a:p>
            <a:pPr algn="ctr"/>
            <a:r>
              <a:rPr lang="en-GB" sz="1200" dirty="0">
                <a:solidFill>
                  <a:schemeClr val="tx1"/>
                </a:solidFill>
              </a:rPr>
              <a:t>John Kelly (Chair)</a:t>
            </a:r>
          </a:p>
          <a:p>
            <a:pPr algn="ctr"/>
            <a:r>
              <a:rPr lang="en-GB" sz="1200" dirty="0">
                <a:solidFill>
                  <a:schemeClr val="tx1"/>
                </a:solidFill>
              </a:rPr>
              <a:t>Andy Myers (Vice-Chair)</a:t>
            </a:r>
          </a:p>
        </p:txBody>
      </p:sp>
      <p:sp>
        <p:nvSpPr>
          <p:cNvPr id="10" name="Rounded Rectangle 9">
            <a:extLst>
              <a:ext uri="{FF2B5EF4-FFF2-40B4-BE49-F238E27FC236}">
                <a16:creationId xmlns:a16="http://schemas.microsoft.com/office/drawing/2014/main" id="{F50C9260-AA6A-79A0-A966-C80C7772BD62}"/>
              </a:ext>
            </a:extLst>
          </p:cNvPr>
          <p:cNvSpPr/>
          <p:nvPr/>
        </p:nvSpPr>
        <p:spPr>
          <a:xfrm>
            <a:off x="614576" y="342838"/>
            <a:ext cx="7839824" cy="929587"/>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Members</a:t>
            </a:r>
          </a:p>
          <a:p>
            <a:pPr algn="ctr"/>
            <a:r>
              <a:rPr lang="en-GB" sz="1400" b="1" dirty="0">
                <a:solidFill>
                  <a:schemeClr val="tx1"/>
                </a:solidFill>
              </a:rPr>
              <a:t>Bishop Andrew, Canon Alex Tear, Rev Dr Darren McCallig, Helen Coulson</a:t>
            </a:r>
          </a:p>
          <a:p>
            <a:pPr algn="ctr"/>
            <a:r>
              <a:rPr lang="en-GB" sz="1200" dirty="0">
                <a:solidFill>
                  <a:schemeClr val="tx1"/>
                </a:solidFill>
              </a:rPr>
              <a:t>Appointed by the Diocesan Board of Education</a:t>
            </a:r>
          </a:p>
        </p:txBody>
      </p:sp>
      <p:sp>
        <p:nvSpPr>
          <p:cNvPr id="11" name="Rounded Rectangle 10">
            <a:extLst>
              <a:ext uri="{FF2B5EF4-FFF2-40B4-BE49-F238E27FC236}">
                <a16:creationId xmlns:a16="http://schemas.microsoft.com/office/drawing/2014/main" id="{4BE22B8D-8475-CC8C-25B6-D1EEDD569A60}"/>
              </a:ext>
            </a:extLst>
          </p:cNvPr>
          <p:cNvSpPr/>
          <p:nvPr/>
        </p:nvSpPr>
        <p:spPr>
          <a:xfrm>
            <a:off x="6987479" y="2782321"/>
            <a:ext cx="1134100" cy="551549"/>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Mike Boddington, CEO</a:t>
            </a:r>
          </a:p>
        </p:txBody>
      </p:sp>
      <p:sp>
        <p:nvSpPr>
          <p:cNvPr id="13" name="Rounded Rectangle 12">
            <a:extLst>
              <a:ext uri="{FF2B5EF4-FFF2-40B4-BE49-F238E27FC236}">
                <a16:creationId xmlns:a16="http://schemas.microsoft.com/office/drawing/2014/main" id="{9AB0DE9B-5D0B-03B1-CCCA-47103E3BE258}"/>
              </a:ext>
            </a:extLst>
          </p:cNvPr>
          <p:cNvSpPr/>
          <p:nvPr/>
        </p:nvSpPr>
        <p:spPr>
          <a:xfrm>
            <a:off x="4061723" y="4994928"/>
            <a:ext cx="1245627" cy="672292"/>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St Andrew’s</a:t>
            </a:r>
          </a:p>
          <a:p>
            <a:pPr algn="ctr"/>
            <a:r>
              <a:rPr lang="en-GB" sz="1100" dirty="0">
                <a:solidFill>
                  <a:schemeClr val="tx1"/>
                </a:solidFill>
              </a:rPr>
              <a:t>Local Governing Body</a:t>
            </a:r>
          </a:p>
        </p:txBody>
      </p:sp>
      <p:sp>
        <p:nvSpPr>
          <p:cNvPr id="14" name="Rounded Rectangle 13">
            <a:extLst>
              <a:ext uri="{FF2B5EF4-FFF2-40B4-BE49-F238E27FC236}">
                <a16:creationId xmlns:a16="http://schemas.microsoft.com/office/drawing/2014/main" id="{B5C5A58F-A352-65ED-7B1A-3450B0DE4D35}"/>
              </a:ext>
            </a:extLst>
          </p:cNvPr>
          <p:cNvSpPr/>
          <p:nvPr/>
        </p:nvSpPr>
        <p:spPr>
          <a:xfrm>
            <a:off x="5699192" y="5002916"/>
            <a:ext cx="1159173" cy="659236"/>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St Martin’s</a:t>
            </a:r>
          </a:p>
          <a:p>
            <a:pPr algn="ctr"/>
            <a:r>
              <a:rPr lang="en-GB" sz="1100" dirty="0">
                <a:solidFill>
                  <a:schemeClr val="tx1"/>
                </a:solidFill>
              </a:rPr>
              <a:t>Local Governing Body</a:t>
            </a:r>
          </a:p>
        </p:txBody>
      </p:sp>
      <p:sp>
        <p:nvSpPr>
          <p:cNvPr id="15" name="Rounded Rectangle 14">
            <a:extLst>
              <a:ext uri="{FF2B5EF4-FFF2-40B4-BE49-F238E27FC236}">
                <a16:creationId xmlns:a16="http://schemas.microsoft.com/office/drawing/2014/main" id="{EEA12A34-8831-DD94-D179-CF0F2D2D69F0}"/>
              </a:ext>
            </a:extLst>
          </p:cNvPr>
          <p:cNvSpPr/>
          <p:nvPr/>
        </p:nvSpPr>
        <p:spPr>
          <a:xfrm>
            <a:off x="7233051" y="5009517"/>
            <a:ext cx="1186735" cy="659235"/>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The Priory</a:t>
            </a:r>
          </a:p>
          <a:p>
            <a:pPr algn="ctr"/>
            <a:r>
              <a:rPr lang="en-GB" sz="1100" dirty="0">
                <a:solidFill>
                  <a:schemeClr val="tx1"/>
                </a:solidFill>
              </a:rPr>
              <a:t>Local Governing Body</a:t>
            </a:r>
          </a:p>
        </p:txBody>
      </p:sp>
      <p:cxnSp>
        <p:nvCxnSpPr>
          <p:cNvPr id="16" name="Straight Connector 15">
            <a:extLst>
              <a:ext uri="{FF2B5EF4-FFF2-40B4-BE49-F238E27FC236}">
                <a16:creationId xmlns:a16="http://schemas.microsoft.com/office/drawing/2014/main" id="{EA7BFA8C-E0C3-DEAC-D278-3BEBB6EBEC80}"/>
              </a:ext>
            </a:extLst>
          </p:cNvPr>
          <p:cNvCxnSpPr>
            <a:cxnSpLocks/>
            <a:endCxn id="11" idx="0"/>
          </p:cNvCxnSpPr>
          <p:nvPr/>
        </p:nvCxnSpPr>
        <p:spPr>
          <a:xfrm>
            <a:off x="7541631" y="2441339"/>
            <a:ext cx="12898" cy="340982"/>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872CA6A-472C-FB46-F456-488EB2178A7A}"/>
              </a:ext>
            </a:extLst>
          </p:cNvPr>
          <p:cNvCxnSpPr>
            <a:cxnSpLocks/>
            <a:stCxn id="10" idx="2"/>
          </p:cNvCxnSpPr>
          <p:nvPr/>
        </p:nvCxnSpPr>
        <p:spPr>
          <a:xfrm>
            <a:off x="4534488" y="1272425"/>
            <a:ext cx="0" cy="235787"/>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DBF2B582-BE35-B253-F9B2-449C21C440C3}"/>
              </a:ext>
            </a:extLst>
          </p:cNvPr>
          <p:cNvCxnSpPr>
            <a:cxnSpLocks/>
          </p:cNvCxnSpPr>
          <p:nvPr/>
        </p:nvCxnSpPr>
        <p:spPr>
          <a:xfrm>
            <a:off x="5526791" y="4318015"/>
            <a:ext cx="0" cy="34696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B2C311EB-BF4B-A11B-0A44-E017A6E1EFFE}"/>
              </a:ext>
            </a:extLst>
          </p:cNvPr>
          <p:cNvCxnSpPr>
            <a:cxnSpLocks/>
          </p:cNvCxnSpPr>
          <p:nvPr/>
        </p:nvCxnSpPr>
        <p:spPr>
          <a:xfrm>
            <a:off x="7554529" y="3309051"/>
            <a:ext cx="0" cy="193254"/>
          </a:xfrm>
          <a:prstGeom prst="line">
            <a:avLst/>
          </a:prstGeom>
        </p:spPr>
        <p:style>
          <a:lnRef idx="1">
            <a:schemeClr val="accent1"/>
          </a:lnRef>
          <a:fillRef idx="0">
            <a:schemeClr val="accent1"/>
          </a:fillRef>
          <a:effectRef idx="0">
            <a:schemeClr val="accent1"/>
          </a:effectRef>
          <a:fontRef idx="minor">
            <a:schemeClr val="tx1"/>
          </a:fontRef>
        </p:style>
      </p:cxnSp>
      <p:sp>
        <p:nvSpPr>
          <p:cNvPr id="73" name="Rounded Rectangle 72">
            <a:extLst>
              <a:ext uri="{FF2B5EF4-FFF2-40B4-BE49-F238E27FC236}">
                <a16:creationId xmlns:a16="http://schemas.microsoft.com/office/drawing/2014/main" id="{CE57CACE-75EC-620B-6950-546FB6C9B2BC}"/>
              </a:ext>
            </a:extLst>
          </p:cNvPr>
          <p:cNvSpPr/>
          <p:nvPr/>
        </p:nvSpPr>
        <p:spPr>
          <a:xfrm>
            <a:off x="7055232" y="3502305"/>
            <a:ext cx="1056482" cy="441188"/>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Zoe Lever</a:t>
            </a:r>
          </a:p>
          <a:p>
            <a:pPr algn="ctr"/>
            <a:r>
              <a:rPr lang="en-GB" sz="1100" dirty="0">
                <a:solidFill>
                  <a:schemeClr val="tx1"/>
                </a:solidFill>
              </a:rPr>
              <a:t>CFO</a:t>
            </a:r>
          </a:p>
        </p:txBody>
      </p:sp>
      <p:sp>
        <p:nvSpPr>
          <p:cNvPr id="21" name="Rounded Rectangle 12">
            <a:extLst>
              <a:ext uri="{FF2B5EF4-FFF2-40B4-BE49-F238E27FC236}">
                <a16:creationId xmlns:a16="http://schemas.microsoft.com/office/drawing/2014/main" id="{B14D7694-70C3-ABCC-A070-EE4127A5E02A}"/>
              </a:ext>
            </a:extLst>
          </p:cNvPr>
          <p:cNvSpPr/>
          <p:nvPr/>
        </p:nvSpPr>
        <p:spPr>
          <a:xfrm>
            <a:off x="710668" y="5014839"/>
            <a:ext cx="1247575" cy="694388"/>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i="1" dirty="0">
                <a:solidFill>
                  <a:schemeClr val="tx1"/>
                </a:solidFill>
              </a:rPr>
              <a:t>St Nicolas’ Local Governing Body </a:t>
            </a:r>
          </a:p>
        </p:txBody>
      </p:sp>
      <p:cxnSp>
        <p:nvCxnSpPr>
          <p:cNvPr id="25" name="Straight Connector 24">
            <a:extLst>
              <a:ext uri="{FF2B5EF4-FFF2-40B4-BE49-F238E27FC236}">
                <a16:creationId xmlns:a16="http://schemas.microsoft.com/office/drawing/2014/main" id="{9535FC1B-957D-9C15-BF42-A35EC7D84A17}"/>
              </a:ext>
            </a:extLst>
          </p:cNvPr>
          <p:cNvCxnSpPr>
            <a:cxnSpLocks/>
          </p:cNvCxnSpPr>
          <p:nvPr/>
        </p:nvCxnSpPr>
        <p:spPr>
          <a:xfrm>
            <a:off x="1334455" y="4672628"/>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3C3562E3-26D0-B549-BA5A-D2C566F9D01B}"/>
              </a:ext>
            </a:extLst>
          </p:cNvPr>
          <p:cNvCxnSpPr>
            <a:cxnSpLocks/>
          </p:cNvCxnSpPr>
          <p:nvPr/>
        </p:nvCxnSpPr>
        <p:spPr>
          <a:xfrm>
            <a:off x="3995936" y="2413655"/>
            <a:ext cx="0" cy="225132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4" name="Rounded Rectangle 12">
            <a:extLst>
              <a:ext uri="{FF2B5EF4-FFF2-40B4-BE49-F238E27FC236}">
                <a16:creationId xmlns:a16="http://schemas.microsoft.com/office/drawing/2014/main" id="{EA47C0BB-8217-4688-A9BF-C7DDEEC6B2DF}"/>
              </a:ext>
            </a:extLst>
          </p:cNvPr>
          <p:cNvSpPr/>
          <p:nvPr/>
        </p:nvSpPr>
        <p:spPr>
          <a:xfrm>
            <a:off x="2365444" y="4991941"/>
            <a:ext cx="1309745" cy="694388"/>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Esher High School Local Governing Body</a:t>
            </a:r>
          </a:p>
        </p:txBody>
      </p:sp>
      <p:cxnSp>
        <p:nvCxnSpPr>
          <p:cNvPr id="29" name="Straight Connector 28">
            <a:extLst>
              <a:ext uri="{FF2B5EF4-FFF2-40B4-BE49-F238E27FC236}">
                <a16:creationId xmlns:a16="http://schemas.microsoft.com/office/drawing/2014/main" id="{8D303D15-26B7-F2B0-E8C4-1A15293179B3}"/>
              </a:ext>
            </a:extLst>
          </p:cNvPr>
          <p:cNvCxnSpPr>
            <a:cxnSpLocks/>
          </p:cNvCxnSpPr>
          <p:nvPr/>
        </p:nvCxnSpPr>
        <p:spPr>
          <a:xfrm>
            <a:off x="3020316" y="4681482"/>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C174C5DE-08DD-6751-7F36-F08B606C8FEA}"/>
              </a:ext>
            </a:extLst>
          </p:cNvPr>
          <p:cNvCxnSpPr>
            <a:cxnSpLocks/>
          </p:cNvCxnSpPr>
          <p:nvPr/>
        </p:nvCxnSpPr>
        <p:spPr>
          <a:xfrm>
            <a:off x="4684536" y="4664981"/>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D8D58CC1-DA5C-A5D1-39DA-AACE6FA13E4D}"/>
              </a:ext>
            </a:extLst>
          </p:cNvPr>
          <p:cNvCxnSpPr>
            <a:cxnSpLocks/>
          </p:cNvCxnSpPr>
          <p:nvPr/>
        </p:nvCxnSpPr>
        <p:spPr>
          <a:xfrm>
            <a:off x="6278778" y="4696071"/>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ABB7BED4-5616-AF58-B255-F9C2A6ACBD83}"/>
              </a:ext>
            </a:extLst>
          </p:cNvPr>
          <p:cNvCxnSpPr>
            <a:cxnSpLocks/>
          </p:cNvCxnSpPr>
          <p:nvPr/>
        </p:nvCxnSpPr>
        <p:spPr>
          <a:xfrm>
            <a:off x="7922476" y="4681482"/>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1" name="Rounded Rectangle 5">
            <a:extLst>
              <a:ext uri="{FF2B5EF4-FFF2-40B4-BE49-F238E27FC236}">
                <a16:creationId xmlns:a16="http://schemas.microsoft.com/office/drawing/2014/main" id="{017B35A1-2994-9065-DD8A-744755A2C82B}"/>
              </a:ext>
            </a:extLst>
          </p:cNvPr>
          <p:cNvSpPr/>
          <p:nvPr/>
        </p:nvSpPr>
        <p:spPr>
          <a:xfrm>
            <a:off x="178826" y="2963113"/>
            <a:ext cx="799514" cy="759786"/>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Chairs Group</a:t>
            </a:r>
          </a:p>
        </p:txBody>
      </p:sp>
    </p:spTree>
    <p:extLst>
      <p:ext uri="{BB962C8B-B14F-4D97-AF65-F5344CB8AC3E}">
        <p14:creationId xmlns:p14="http://schemas.microsoft.com/office/powerpoint/2010/main" val="7577227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2a564bf5-fce2-4d4a-a3ed-976c580bc310" xsi:nil="true"/>
    <lcf76f155ced4ddcb4097134ff3c332f xmlns="ad725f2b-498c-44c4-9906-91d6cf4f7d10">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7624D036A2EDB4C80652A154187B2D3" ma:contentTypeVersion="17" ma:contentTypeDescription="Create a new document." ma:contentTypeScope="" ma:versionID="eb99d145636b3b2ab2c05668d0c780ca">
  <xsd:schema xmlns:xsd="http://www.w3.org/2001/XMLSchema" xmlns:xs="http://www.w3.org/2001/XMLSchema" xmlns:p="http://schemas.microsoft.com/office/2006/metadata/properties" xmlns:ns2="ad725f2b-498c-44c4-9906-91d6cf4f7d10" xmlns:ns3="2a564bf5-fce2-4d4a-a3ed-976c580bc310" targetNamespace="http://schemas.microsoft.com/office/2006/metadata/properties" ma:root="true" ma:fieldsID="681a06e58f0d3347bb2f9121b531ffce" ns2:_="" ns3:_="">
    <xsd:import namespace="ad725f2b-498c-44c4-9906-91d6cf4f7d10"/>
    <xsd:import namespace="2a564bf5-fce2-4d4a-a3ed-976c580bc310"/>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SearchProperties" minOccurs="0"/>
                <xsd:element ref="ns2:MediaLengthInSeconds" minOccurs="0"/>
                <xsd:element ref="ns2:MediaServiceObjectDetectorVersion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725f2b-498c-44c4-9906-91d6cf4f7d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LengthInSeconds" ma:index="20" nillable="true" ma:displayName="MediaLengthInSeconds" ma:hidden="true" ma:internalName="MediaLengthInSeconds" ma:readOnly="true">
      <xsd:simpleType>
        <xsd:restriction base="dms:Unknow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5879cee3-8530-4db4-8f09-d621057a2dc5"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2a564bf5-fce2-4d4a-a3ed-976c580bc31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9a020ae2-ff76-45a1-823c-eb7f1db2de27}" ma:internalName="TaxCatchAll" ma:showField="CatchAllData" ma:web="2a564bf5-fce2-4d4a-a3ed-976c580bc31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4D71B8E-6C71-4470-83F1-A4CBE4166024}">
  <ds:schemaRefs>
    <ds:schemaRef ds:uri="http://schemas.microsoft.com/sharepoint/v3/contenttype/forms"/>
  </ds:schemaRefs>
</ds:datastoreItem>
</file>

<file path=customXml/itemProps2.xml><?xml version="1.0" encoding="utf-8"?>
<ds:datastoreItem xmlns:ds="http://schemas.openxmlformats.org/officeDocument/2006/customXml" ds:itemID="{3A450465-847C-4F9D-B7DF-8AA58FBCBC9D}">
  <ds:schemaRefs>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http://schemas.microsoft.com/office/2006/metadata/properties"/>
    <ds:schemaRef ds:uri="2a564bf5-fce2-4d4a-a3ed-976c580bc310"/>
    <ds:schemaRef ds:uri="http://purl.org/dc/dcmitype/"/>
    <ds:schemaRef ds:uri="ad725f2b-498c-44c4-9906-91d6cf4f7d10"/>
    <ds:schemaRef ds:uri="http://purl.org/dc/terms/"/>
    <ds:schemaRef ds:uri="http://purl.org/dc/elements/1.1/"/>
  </ds:schemaRefs>
</ds:datastoreItem>
</file>

<file path=customXml/itemProps3.xml><?xml version="1.0" encoding="utf-8"?>
<ds:datastoreItem xmlns:ds="http://schemas.openxmlformats.org/officeDocument/2006/customXml" ds:itemID="{6317D1A0-7DD4-4AA7-B14F-E9BF36C2B71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725f2b-498c-44c4-9906-91d6cf4f7d10"/>
    <ds:schemaRef ds:uri="2a564bf5-fce2-4d4a-a3ed-976c580bc31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TotalTime>
  <Words>386</Words>
  <Application>Microsoft Office PowerPoint</Application>
  <PresentationFormat>On-screen Show (4:3)</PresentationFormat>
  <Paragraphs>52</Paragraphs>
  <Slides>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Calibri</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Lucy Owen</dc:creator>
  <cp:lastModifiedBy>A Morgan (ELT)</cp:lastModifiedBy>
  <cp:revision>17</cp:revision>
  <cp:lastPrinted>2019-02-14T14:38:54Z</cp:lastPrinted>
  <dcterms:created xsi:type="dcterms:W3CDTF">2015-01-16T13:11:28Z</dcterms:created>
  <dcterms:modified xsi:type="dcterms:W3CDTF">2026-01-29T11:37:42Z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0x01010047624D036A2EDB4C80652A154187B2D3</vt:lpwstr>
  </property>
  <property fmtid="{D5CDD505-2E9C-101B-9397-08002B2CF9AE}" pid="3" name="MediaServiceImageTags">
    <vt:lpwstr/>
  </property>
</Properties>
</file>